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440" r:id="rId2"/>
    <p:sldId id="435" r:id="rId3"/>
    <p:sldId id="444" r:id="rId4"/>
    <p:sldId id="41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8"/>
    <p:restoredTop sz="96327"/>
  </p:normalViewPr>
  <p:slideViewPr>
    <p:cSldViewPr snapToGrid="0" snapToObjects="1">
      <p:cViewPr varScale="1">
        <p:scale>
          <a:sx n="106" d="100"/>
          <a:sy n="106" d="100"/>
        </p:scale>
        <p:origin x="46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4ABE6-EE97-214D-A600-8E126D351F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450A1F-0B48-5F44-B317-2890E3C384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A012E0-A67B-CB49-A567-D60888A07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CB7CA-105B-F042-9B22-06D0D27B9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9C44D4-26D3-8E4A-9C6B-3494D53F7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924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6F9BA-C1C8-E042-8A00-45EA288CE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9B213B-1FF7-7144-923F-89B6FCBC6A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BAC5E-7C4C-FC49-BDED-41DDDEC60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C4CDB1-8ECB-964D-B90F-B1312F771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803D9-2A9F-6540-87FC-C930E2E39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98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677FF2-97FB-7144-A6E0-F2C52EA807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50F761-F245-DA42-9DD7-F6CB1986C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1A2ADA-CC80-BB46-B9D4-2D26585CD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0DD318-D594-614E-BC0F-CD18B12D1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8B5AA-F24E-4A46-B95B-CF606BC2C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592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hoto and Content">
    <p:bg>
      <p:bgPr>
        <a:blipFill dpi="0" rotWithShape="1">
          <a:blip r:embed="rId2" cstate="screen">
            <a:alphaModFix amt="8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96117C4-4B5E-BEB8-D09F-C6F26FACD1F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053" y="1600997"/>
            <a:ext cx="4336537" cy="1160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8165A5E-CF16-BB00-0656-184FDB05C099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7037053" y="3220246"/>
            <a:ext cx="4336537" cy="29567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E72CD24-A86E-6D43-8593-8FEA80261D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" y="1601341"/>
            <a:ext cx="6709349" cy="4856611"/>
          </a:xfrm>
          <a:solidFill>
            <a:schemeClr val="bg2">
              <a:lumMod val="90000"/>
              <a:alpha val="10356"/>
            </a:schemeClr>
          </a:solidFill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7444B-D8A7-05C0-4016-4767853E537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>
                <a:sym typeface="Symbol" pitchFamily="2" charset="2"/>
              </a:rPr>
              <a:t>Oracle CloudWorld        Copyright © 2023, Oracle and/or its affiliates</a:t>
            </a:r>
            <a:endParaRPr lang="en-C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9359B-A68A-F9BF-B845-6B72A00050F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FF4B978-1D82-7745-80C5-DBABA6B131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720A325-A8E3-C760-992C-821EA9282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dirty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cture 1" descr="A picture containing art, light, design&#10;&#10;Description automatically generated">
            <a:extLst>
              <a:ext uri="{FF2B5EF4-FFF2-40B4-BE49-F238E27FC236}">
                <a16:creationId xmlns:a16="http://schemas.microsoft.com/office/drawing/2014/main" id="{1861D8EC-15BE-B269-AA6F-9790802196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0251283" y="-309033"/>
            <a:ext cx="1631683" cy="22497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7B323C-8F93-85B2-FE62-AAFF664101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1546" y="-1"/>
            <a:ext cx="1340455" cy="137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65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hoto Collage and Content">
    <p:bg>
      <p:bgPr>
        <a:blipFill dpi="0" rotWithShape="1">
          <a:blip r:embed="rId2" cstate="screen">
            <a:alphaModFix amt="8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3E6201-54A1-55B1-F18E-413EEFB6DBB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95369" y="1293019"/>
            <a:ext cx="5029528" cy="14401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0F8BDC9-AA63-B738-4D83-4E829C135B8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95369" y="3040063"/>
            <a:ext cx="5029528" cy="14401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CB5DACB-263D-2207-6123-2192509BB79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95369" y="4738687"/>
            <a:ext cx="5029528" cy="1440180"/>
          </a:xfrm>
        </p:spPr>
        <p:txBody>
          <a:bodyPr/>
          <a:lstStyle>
            <a:lvl3pP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8" name="Picture Placeholder 12">
            <a:extLst>
              <a:ext uri="{FF2B5EF4-FFF2-40B4-BE49-F238E27FC236}">
                <a16:creationId xmlns:a16="http://schemas.microsoft.com/office/drawing/2014/main" id="{0DC189E9-8A1D-CE45-9410-653B5F26BD1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030906" y="4133631"/>
            <a:ext cx="3161095" cy="2724371"/>
          </a:xfrm>
          <a:solidFill>
            <a:schemeClr val="bg2">
              <a:lumMod val="90000"/>
              <a:alpha val="10356"/>
            </a:schemeClr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/>
              <a:t>Image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E72CD24-A86E-6D43-8593-8FEA80261D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030906" y="449"/>
            <a:ext cx="3161095" cy="4060563"/>
          </a:xfrm>
          <a:solidFill>
            <a:schemeClr val="bg2">
              <a:lumMod val="90000"/>
              <a:alpha val="10356"/>
            </a:schemeClr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/>
              <a:t>Image</a:t>
            </a:r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8F9CF653-4F38-7449-B7A3-AF6238A474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77771" y="451"/>
            <a:ext cx="2885888" cy="2662069"/>
          </a:xfrm>
          <a:solidFill>
            <a:schemeClr val="bg2">
              <a:lumMod val="90000"/>
              <a:alpha val="10356"/>
            </a:schemeClr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/>
              <a:t>Image</a:t>
            </a:r>
          </a:p>
        </p:txBody>
      </p:sp>
      <p:sp>
        <p:nvSpPr>
          <p:cNvPr id="19" name="Picture Placeholder 12">
            <a:extLst>
              <a:ext uri="{FF2B5EF4-FFF2-40B4-BE49-F238E27FC236}">
                <a16:creationId xmlns:a16="http://schemas.microsoft.com/office/drawing/2014/main" id="{550166B5-3941-4D40-AFF9-154955D9D06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077771" y="2726373"/>
            <a:ext cx="2885888" cy="2662069"/>
          </a:xfrm>
          <a:solidFill>
            <a:schemeClr val="bg2">
              <a:lumMod val="90000"/>
              <a:alpha val="10356"/>
            </a:schemeClr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/>
              <a:t>Image</a:t>
            </a:r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id="{11679919-DBF0-BC4B-A935-8628E04AFE6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077771" y="5457105"/>
            <a:ext cx="2885888" cy="1400897"/>
          </a:xfrm>
          <a:solidFill>
            <a:schemeClr val="bg2">
              <a:lumMod val="90000"/>
              <a:alpha val="10356"/>
            </a:schemeClr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/>
              <a:t>Image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C86FC7-10E3-A84D-908B-D1DBACAAC5C6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FF4B978-1D82-7745-80C5-DBABA6B131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4ADE8-5E77-AD46-84E4-FF1511FA0E73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>
                <a:sym typeface="Symbol" pitchFamily="2" charset="2"/>
              </a:rPr>
              <a:t>Oracle CloudWorld        Copyright © 2023, Oracle and/or its affiliates</a:t>
            </a:r>
            <a:endParaRPr lang="en-CA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2FE682-1620-EF9A-5011-6AB581A10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418" y="594360"/>
            <a:ext cx="5405581" cy="676656"/>
          </a:xfrm>
        </p:spPr>
        <p:txBody>
          <a:bodyPr/>
          <a:lstStyle>
            <a:lvl1pPr>
              <a:defRPr lang="en-US" dirty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 descr="A picture containing graphics&#10;&#10;Description automatically generated">
            <a:extLst>
              <a:ext uri="{FF2B5EF4-FFF2-40B4-BE49-F238E27FC236}">
                <a16:creationId xmlns:a16="http://schemas.microsoft.com/office/drawing/2014/main" id="{F1645B17-70DD-F638-965F-48AF689263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98513" y="0"/>
            <a:ext cx="5405581" cy="74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747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Divider">
    <p:bg>
      <p:bgPr>
        <a:blipFill dpi="0" rotWithShape="1">
          <a:blip r:embed="rId2" cstate="screen">
            <a:alphaModFix amt="8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green circle with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97A7EE4E-D7A5-74F0-AAF0-DB0F692EC6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00"/>
          <a:stretch/>
        </p:blipFill>
        <p:spPr>
          <a:xfrm>
            <a:off x="6268101" y="4495801"/>
            <a:ext cx="4918788" cy="2388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B3C689-CD74-8D59-77C7-FDC0D59E57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75651" y="3389392"/>
            <a:ext cx="5477293" cy="34686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5" y="160338"/>
            <a:ext cx="5283544" cy="1719263"/>
          </a:xfrm>
        </p:spPr>
        <p:txBody>
          <a:bodyPr anchor="b">
            <a:noAutofit/>
          </a:bodyPr>
          <a:lstStyle>
            <a:lvl1pPr>
              <a:defRPr lang="en-US" sz="4267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46" y="2186253"/>
            <a:ext cx="4479159" cy="2309548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buNone/>
              <a:defRPr sz="2133" b="0" i="0">
                <a:solidFill>
                  <a:schemeClr val="tx1"/>
                </a:solidFill>
                <a:latin typeface="Oracle Sans Semi Bold" panose="020B0503020204020204" pitchFamily="34" charset="0"/>
                <a:cs typeface="Oracle Sans Semi Bold" panose="020B0503020204020204" pitchFamily="34" charset="0"/>
              </a:defRPr>
            </a:lvl1pPr>
            <a:lvl2pPr marL="45714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F5471F-D98A-77FC-587A-02C12D3E32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>
                <a:sym typeface="Symbol" pitchFamily="2" charset="2"/>
              </a:rPr>
              <a:t>Oracle CloudWorld        Copyright © 2023, Oracle and/or its affiliates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9861D6-9FFA-8DA2-BF61-F83E1CE8A1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F4B978-1D82-7745-80C5-DBABA6B131D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A picture containing moon&#10;&#10;Description automatically generated">
            <a:extLst>
              <a:ext uri="{FF2B5EF4-FFF2-40B4-BE49-F238E27FC236}">
                <a16:creationId xmlns:a16="http://schemas.microsoft.com/office/drawing/2014/main" id="{42168236-6761-F137-3E32-84EE5D6BE4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104" r="40427"/>
          <a:stretch/>
        </p:blipFill>
        <p:spPr>
          <a:xfrm>
            <a:off x="9851443" y="0"/>
            <a:ext cx="2340559" cy="3744967"/>
          </a:xfrm>
          <a:prstGeom prst="rect">
            <a:avLst/>
          </a:prstGeom>
        </p:spPr>
      </p:pic>
      <p:pic>
        <p:nvPicPr>
          <p:cNvPr id="12" name="Picture 11" descr="A picture containing graphics, creativity, art, design&#10;&#10;Description automatically generated">
            <a:extLst>
              <a:ext uri="{FF2B5EF4-FFF2-40B4-BE49-F238E27FC236}">
                <a16:creationId xmlns:a16="http://schemas.microsoft.com/office/drawing/2014/main" id="{55FEAE80-A37A-5D11-C199-02AA423256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4" t="70462" r="-13695" b="2638"/>
          <a:stretch/>
        </p:blipFill>
        <p:spPr>
          <a:xfrm>
            <a:off x="7954817" y="1"/>
            <a:ext cx="3861051" cy="118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36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02">
    <p:bg>
      <p:bgPr>
        <a:blipFill dpi="0" rotWithShape="1">
          <a:blip r:embed="rId2" cstate="screen">
            <a:alphaModFix amt="8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>
            <a:extLst>
              <a:ext uri="{FF2B5EF4-FFF2-40B4-BE49-F238E27FC236}">
                <a16:creationId xmlns:a16="http://schemas.microsoft.com/office/drawing/2014/main" id="{A2290DFC-AD52-9542-87C8-673AD70381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14" b="114"/>
          <a:stretch/>
        </p:blipFill>
        <p:spPr>
          <a:xfrm>
            <a:off x="689101" y="614136"/>
            <a:ext cx="2500488" cy="6889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46" y="1901791"/>
            <a:ext cx="5723839" cy="1559719"/>
          </a:xfrm>
        </p:spPr>
        <p:txBody>
          <a:bodyPr anchor="t" anchorCtr="0">
            <a:noAutofit/>
          </a:bodyPr>
          <a:lstStyle>
            <a:lvl1pPr algn="l">
              <a:defRPr lang="en-US" sz="4500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45" y="4216079"/>
            <a:ext cx="5723839" cy="1655763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spcBef>
                <a:spcPts val="1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147" indent="0" algn="ctr">
              <a:buNone/>
              <a:defRPr sz="2000"/>
            </a:lvl2pPr>
            <a:lvl3pPr marL="914296" indent="0" algn="ctr">
              <a:buNone/>
              <a:defRPr sz="1800"/>
            </a:lvl3pPr>
            <a:lvl4pPr marL="1371443" indent="0" algn="ctr">
              <a:buNone/>
              <a:defRPr sz="1600"/>
            </a:lvl4pPr>
            <a:lvl5pPr marL="1828590" indent="0" algn="ctr">
              <a:buNone/>
              <a:defRPr sz="1600"/>
            </a:lvl5pPr>
            <a:lvl6pPr marL="2285738" indent="0" algn="ctr">
              <a:buNone/>
              <a:defRPr sz="1600"/>
            </a:lvl6pPr>
            <a:lvl7pPr marL="2742885" indent="0" algn="ctr">
              <a:buNone/>
              <a:defRPr sz="1600"/>
            </a:lvl7pPr>
            <a:lvl8pPr marL="3200032" indent="0" algn="ctr">
              <a:buNone/>
              <a:defRPr sz="1600"/>
            </a:lvl8pPr>
            <a:lvl9pPr marL="365717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64E310-A722-E10B-0280-5FB7190D7EA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>
                <a:sym typeface="Symbol" pitchFamily="2" charset="2"/>
              </a:rPr>
              <a:t>Oracle CloudWorld        Copyright © 2023, Oracle and/or its affiliates</a:t>
            </a:r>
            <a:endParaRPr lang="en-C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F950A-A189-6F10-E24C-6A2B38237D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F4B978-1D82-7745-80C5-DBABA6B131D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picture containing graphics, graphic design, screenshot, design&#10;&#10;Description automatically generated">
            <a:extLst>
              <a:ext uri="{FF2B5EF4-FFF2-40B4-BE49-F238E27FC236}">
                <a16:creationId xmlns:a16="http://schemas.microsoft.com/office/drawing/2014/main" id="{D0507C8F-1556-9573-F49F-FD8C0BE29B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88" r="17039"/>
          <a:stretch/>
        </p:blipFill>
        <p:spPr>
          <a:xfrm>
            <a:off x="7438709" y="0"/>
            <a:ext cx="4753291" cy="4681728"/>
          </a:xfrm>
          <a:prstGeom prst="rect">
            <a:avLst/>
          </a:prstGeom>
        </p:spPr>
      </p:pic>
      <p:pic>
        <p:nvPicPr>
          <p:cNvPr id="8" name="Picture 7" descr="A green circle with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524D590-F7EB-F0FB-F7D4-6F4B0019B8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999"/>
          <a:stretch/>
        </p:blipFill>
        <p:spPr>
          <a:xfrm>
            <a:off x="7077421" y="0"/>
            <a:ext cx="2737933" cy="1136427"/>
          </a:xfrm>
          <a:prstGeom prst="rect">
            <a:avLst/>
          </a:prstGeom>
        </p:spPr>
      </p:pic>
      <p:pic>
        <p:nvPicPr>
          <p:cNvPr id="9" name="Picture 8" descr="A picture containing illustration&#10;&#10;Description automatically generated with low confidence">
            <a:extLst>
              <a:ext uri="{FF2B5EF4-FFF2-40B4-BE49-F238E27FC236}">
                <a16:creationId xmlns:a16="http://schemas.microsoft.com/office/drawing/2014/main" id="{92324594-2152-F74F-F315-CE32FB867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646" b="17107"/>
          <a:stretch/>
        </p:blipFill>
        <p:spPr>
          <a:xfrm>
            <a:off x="6252586" y="2208315"/>
            <a:ext cx="5939415" cy="46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989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– Light">
    <p:bg>
      <p:bgPr>
        <a:blipFill dpi="0" rotWithShape="1">
          <a:blip r:embed="rId2" cstate="screen">
            <a:alphaModFix amt="8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38994" y="4213158"/>
            <a:ext cx="5402085" cy="788991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buNone/>
              <a:defRPr sz="1400" b="0" i="0">
                <a:solidFill>
                  <a:schemeClr val="tx1"/>
                </a:solidFill>
                <a:latin typeface="Oracle Sans Semi Bold" panose="020B0503020204020204" pitchFamily="34" charset="0"/>
                <a:cs typeface="Oracle Sans Semi Bold" panose="020B0503020204020204" pitchFamily="34" charset="0"/>
              </a:defRPr>
            </a:lvl1pPr>
            <a:lvl2pPr marL="45714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6A7617-1D4F-8341-035A-E5477D450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>
                <a:sym typeface="Symbol" pitchFamily="2" charset="2"/>
              </a:rPr>
              <a:t>Oracle CloudWorld        Copyright © 2023, Oracle and/or its affiliates</a:t>
            </a:r>
            <a:endParaRPr lang="en-CA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BDD2C3-1497-6CAC-527B-FF9206BB5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FF4B978-1D82-7745-80C5-DBABA6B131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776259-9DDB-1FD2-38F6-958079616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8995" y="2375451"/>
            <a:ext cx="5624683" cy="1376323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 picture containing graphics, graphic design, screenshot, design&#10;&#10;Description automatically generated">
            <a:extLst>
              <a:ext uri="{FF2B5EF4-FFF2-40B4-BE49-F238E27FC236}">
                <a16:creationId xmlns:a16="http://schemas.microsoft.com/office/drawing/2014/main" id="{F375E22F-6A9D-DE08-3769-A5C54B4FEC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88" r="17039"/>
          <a:stretch/>
        </p:blipFill>
        <p:spPr>
          <a:xfrm>
            <a:off x="7438709" y="0"/>
            <a:ext cx="4753291" cy="4681728"/>
          </a:xfrm>
          <a:prstGeom prst="rect">
            <a:avLst/>
          </a:prstGeom>
        </p:spPr>
      </p:pic>
      <p:pic>
        <p:nvPicPr>
          <p:cNvPr id="10" name="Picture 9" descr="A picture containing illustration&#10;&#10;Description automatically generated with low confidence">
            <a:extLst>
              <a:ext uri="{FF2B5EF4-FFF2-40B4-BE49-F238E27FC236}">
                <a16:creationId xmlns:a16="http://schemas.microsoft.com/office/drawing/2014/main" id="{5F066630-E3B5-A756-DCC9-4D017BB849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646" b="17107"/>
          <a:stretch/>
        </p:blipFill>
        <p:spPr>
          <a:xfrm>
            <a:off x="6252586" y="2208315"/>
            <a:ext cx="5939415" cy="4681728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CC8F57E0-5B18-5865-8A1F-08E810C8D92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14" b="114"/>
          <a:stretch/>
        </p:blipFill>
        <p:spPr>
          <a:xfrm>
            <a:off x="1461052" y="2375451"/>
            <a:ext cx="2755787" cy="75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506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CA6B7-E352-6B4C-98B1-11591281A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12DC2-3847-7541-A0EC-65F53B186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F906CD-1DFA-CB45-9146-E781A9AF3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1704F-094D-8042-80D3-BC4B509BA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F93FE-8F86-B44E-B010-27212E59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6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7E7F2-267D-FA47-9C77-477043783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79BAA0-D6AA-E944-B446-BCC4F1F95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ED957-1284-6C46-AEB3-D80B1DC3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C3FF41-888E-444C-8C7A-73C9F505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1A86E-7030-FF4B-A455-BDF8F82D2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64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41368-E8C6-0D4F-AB8F-01146A676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DDDD7-1B53-6948-8E41-EC5F79536C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BB2146-58DB-6B4E-841B-8B71180A40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E2937F-23F7-874B-8937-5B7B545BC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D109B5-8114-FD44-9647-175A11494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D8C6AF-F285-5C42-86C8-ABF0EAE9A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1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3F9A4-2A28-EB49-A351-913ECE2B8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C66C60-096C-FB46-B2FD-6D90332F86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0C91F-BD0A-364C-97CA-E694BE90D6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D42AC2-4D5F-C843-829B-5C43B367C2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ADD1C3-7710-7548-A966-5009A5DEEE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7116EE-3950-D040-985F-3DCEDC49C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B9A39F-8CAC-CB43-AC5A-36F1BF4EA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3144DF-5FCB-D54E-B03A-E345B2D03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023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F266-DC2D-E94D-A372-F24D0DCEA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EA6C28-75AE-854E-A784-492A8DE93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1C369D-B927-0C4F-BAEA-AA8F0188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DFEEE7-D3D1-A64F-B70B-AF7D3A17F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65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58BA7C-11A6-C742-86B3-3C1511038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CFCFED-566C-4D49-81FE-8E0EA6C76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B7DA6-801B-0C42-A29E-2BBE456A8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104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7D94B-E521-1B42-98F1-420101FFE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F966A6-3229-F948-8A87-18543C6D3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D7B4B1-5EF0-9442-8C7A-81397C3D11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07F04-4D73-364B-91E0-477F50AB5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C5F23A-11B6-C84A-82FD-AFA425DCA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A7F51-A086-B74C-AB1F-53C672F20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53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661A0-46DA-8A41-941B-07B82CC9F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CC41AE-AA1B-C94B-BFA4-C9294C8D75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A906AE-FAF1-D64A-9CD7-BCC69F31B1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FBB01-BA53-1946-B83E-94A4E4C8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114495-929D-AF4E-9BBE-74A8E1446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DA7320-28E2-634C-A6AB-168AF6369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530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E6DDCF-C071-5F45-9718-EC29A22D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4B92F-1CE1-0241-9DCC-04839ACDF7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D2582-3B93-DA46-A144-2AA3E004CC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1D93E-A763-7E47-B1EA-BBF3834643ED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9C57E-83F3-E745-9F59-11CA0782C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47FC3B-8992-0B41-A100-6338D8E8B6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ECE1F-C324-5E41-B1A4-B3D281AFE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9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  <p:sldLayoutId id="2147483665" r:id="rId14"/>
    <p:sldLayoutId id="2147483666" r:id="rId15"/>
    <p:sldLayoutId id="2147483667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E547A8B-C119-12B9-E633-4E8D403A1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61052" y="4501394"/>
            <a:ext cx="6704975" cy="428416"/>
          </a:xfrm>
        </p:spPr>
        <p:txBody>
          <a:bodyPr/>
          <a:lstStyle/>
          <a:p>
            <a:r>
              <a:rPr lang="en-US" dirty="0">
                <a:solidFill>
                  <a:srgbClr val="212121"/>
                </a:solidFill>
                <a:latin typeface="Oracle Sans" panose="020B0503020204020204" pitchFamily="34" charset="0"/>
                <a:cs typeface="Oracle Sans" panose="020B0503020204020204" pitchFamily="34" charset="0"/>
              </a:rPr>
              <a:t>Contact your Oracle representative to get significant savings on your registration!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37CB71B-602A-21D4-38AE-6B2742455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1052" y="3335867"/>
            <a:ext cx="6102626" cy="942681"/>
          </a:xfrm>
        </p:spPr>
        <p:txBody>
          <a:bodyPr tIns="46800">
            <a:norm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Oracle Sans" panose="020B0503020204020204" pitchFamily="34" charset="0"/>
                <a:cs typeface="Oracle Sans" panose="020B0503020204020204" pitchFamily="34" charset="0"/>
              </a:rPr>
              <a:t>Las Vegas </a:t>
            </a:r>
            <a:r>
              <a:rPr lang="en-US" sz="2400">
                <a:solidFill>
                  <a:schemeClr val="bg1">
                    <a:lumMod val="50000"/>
                  </a:schemeClr>
                </a:solidFill>
                <a:latin typeface="Oracle Sans" panose="020B0503020204020204" pitchFamily="34" charset="0"/>
                <a:cs typeface="Oracle Sans" panose="020B0503020204020204" pitchFamily="34" charset="0"/>
              </a:rPr>
              <a:t>| 2023</a:t>
            </a:r>
            <a:br>
              <a:rPr lang="en-US" sz="2400" dirty="0">
                <a:latin typeface="Oracle Sans" panose="020B0503020204020204" pitchFamily="34" charset="0"/>
                <a:cs typeface="Oracle Sans" panose="020B0503020204020204" pitchFamily="34" charset="0"/>
              </a:rPr>
            </a:b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racle Sans" panose="020B0503020204020204" pitchFamily="34" charset="0"/>
                <a:cs typeface="Oracle Sans" panose="020B0503020204020204" pitchFamily="34" charset="0"/>
              </a:rPr>
              <a:t>oracle.com/cloudworld</a:t>
            </a:r>
          </a:p>
        </p:txBody>
      </p:sp>
    </p:spTree>
    <p:extLst>
      <p:ext uri="{BB962C8B-B14F-4D97-AF65-F5344CB8AC3E}">
        <p14:creationId xmlns:p14="http://schemas.microsoft.com/office/powerpoint/2010/main" val="1537386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AEEA999-D35B-2048-C32F-C1E9D819C9F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053" y="1600996"/>
            <a:ext cx="4336537" cy="4856611"/>
          </a:xfrm>
        </p:spPr>
        <p:txBody>
          <a:bodyPr anchor="ctr">
            <a:normAutofit/>
          </a:bodyPr>
          <a:lstStyle/>
          <a:p>
            <a:r>
              <a:rPr lang="en-US" sz="1600" dirty="0"/>
              <a:t>Learn more from experts. Find more innovation at Oracle CloudWorld.</a:t>
            </a:r>
          </a:p>
          <a:p>
            <a:r>
              <a:rPr lang="en-US" sz="1600" dirty="0"/>
              <a:t>Designed for all Oracle customers and partners, CloudWorld is the best place to learn about Oracle solutions from the people who build and use them, including infrastructure, databases, and applications</a:t>
            </a:r>
          </a:p>
          <a:p>
            <a:r>
              <a:rPr lang="en-US" sz="1600" dirty="0"/>
              <a:t>Don’t miss this chance to discover the insights you need to solve your most complex business challenges.</a:t>
            </a:r>
          </a:p>
        </p:txBody>
      </p:sp>
      <p:pic>
        <p:nvPicPr>
          <p:cNvPr id="21" name="Picture Placeholder 20" descr="A picture containing clothing, person, human face, public speaking&#10;&#10;Description automatically generated">
            <a:extLst>
              <a:ext uri="{FF2B5EF4-FFF2-40B4-BE49-F238E27FC236}">
                <a16:creationId xmlns:a16="http://schemas.microsoft.com/office/drawing/2014/main" id="{271A642A-3B59-7D9B-27D4-E7FDD99B57E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2F3F79-E7A7-51BD-8FB8-6C4D894F6CE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 defTabSz="899567">
              <a:defRPr/>
            </a:pPr>
            <a:r>
              <a:rPr lang="en-US" sz="700" dirty="0">
                <a:solidFill>
                  <a:srgbClr val="000000"/>
                </a:solidFill>
                <a:latin typeface="Oracle Sans Light"/>
                <a:sym typeface="Symbol" pitchFamily="2" charset="2"/>
              </a:rPr>
              <a:t>Oracle CloudWorld        Copyright © 2023, Oracle and/or its affiliates</a:t>
            </a:r>
            <a:endParaRPr lang="en-CA" sz="700" dirty="0">
              <a:solidFill>
                <a:srgbClr val="000000"/>
              </a:solidFill>
              <a:latin typeface="Oracle Sans Ligh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4683BB-05B9-BE35-5CD8-337FF6769A2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l" defTabSz="899567">
              <a:defRPr/>
            </a:pPr>
            <a:fld id="{CFF4B978-1D82-7745-80C5-DBABA6B131D3}" type="slidenum">
              <a:rPr lang="en-US" sz="800">
                <a:solidFill>
                  <a:srgbClr val="000000"/>
                </a:solidFill>
                <a:latin typeface="Oracle Sans Light"/>
              </a:rPr>
              <a:pPr algn="l" defTabSz="899567">
                <a:defRPr/>
              </a:pPr>
              <a:t>2</a:t>
            </a:fld>
            <a:endParaRPr lang="en-US" sz="800">
              <a:solidFill>
                <a:srgbClr val="000000"/>
              </a:solidFill>
              <a:latin typeface="Oracle Sans Light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1FEA6903-D4A8-72D9-3E1C-5F6044CD0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 for success at CloudWorld</a:t>
            </a:r>
          </a:p>
        </p:txBody>
      </p:sp>
    </p:spTree>
    <p:extLst>
      <p:ext uri="{BB962C8B-B14F-4D97-AF65-F5344CB8AC3E}">
        <p14:creationId xmlns:p14="http://schemas.microsoft.com/office/powerpoint/2010/main" val="3461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9DF930FE-9E43-A96A-ECAD-5C503D9F9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at CloudWorld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6C66237-CBA4-1EE5-915C-7A8A6A38B5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Explore Oracle’s complete suite of AI services, including generative AI offerings, for data scientists, developers, and business leaders. Learn from experts, get hands-on in labs, ask questions, and network with your peers.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979C8A-160F-1C67-6D11-99208E77A8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99567">
              <a:defRPr/>
            </a:pPr>
            <a:r>
              <a:rPr lang="en-US" sz="700" dirty="0">
                <a:solidFill>
                  <a:srgbClr val="000000"/>
                </a:solidFill>
                <a:latin typeface="Oracle Sans Light"/>
                <a:sym typeface="Symbol" pitchFamily="2" charset="2"/>
              </a:rPr>
              <a:t>Oracle CloudWorld        Copyright © 2023, Oracle and/or its affiliates</a:t>
            </a:r>
            <a:endParaRPr lang="en-CA" sz="700" dirty="0">
              <a:solidFill>
                <a:srgbClr val="000000"/>
              </a:solidFill>
              <a:latin typeface="Oracle Sans Ligh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CEE2D5-DED4-B234-0FB2-B3E33978AC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l" defTabSz="899567">
              <a:defRPr/>
            </a:pPr>
            <a:fld id="{CFF4B978-1D82-7745-80C5-DBABA6B131D3}" type="slidenum">
              <a:rPr lang="en-US" sz="800">
                <a:solidFill>
                  <a:srgbClr val="000000"/>
                </a:solidFill>
                <a:latin typeface="Oracle Sans Light"/>
              </a:rPr>
              <a:pPr algn="l" defTabSz="899567">
                <a:defRPr/>
              </a:pPr>
              <a:t>3</a:t>
            </a:fld>
            <a:endParaRPr lang="en-US" sz="800">
              <a:solidFill>
                <a:srgbClr val="000000"/>
              </a:solidFill>
              <a:latin typeface="Oracle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127703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5D20F71-2041-CD6E-C1EC-73832B20311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95369" y="1375675"/>
            <a:ext cx="5029528" cy="1440180"/>
          </a:xfrm>
        </p:spPr>
        <p:txBody>
          <a:bodyPr>
            <a:noAutofit/>
          </a:bodyPr>
          <a:lstStyle/>
          <a:p>
            <a:r>
              <a:rPr lang="en-US" sz="2000" dirty="0"/>
              <a:t>Prepare your data</a:t>
            </a:r>
          </a:p>
          <a:p>
            <a:pPr lvl="1"/>
            <a:r>
              <a:rPr lang="en-US" sz="1800" dirty="0"/>
              <a:t>AI is only as useful as the data that builds it. Hear more about how the Oracle Modern Data Platform helps your business make the most of AI.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477CD-6330-C7CF-1E6A-F6F7BA50147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95369" y="2936743"/>
            <a:ext cx="5029528" cy="1440180"/>
          </a:xfrm>
        </p:spPr>
        <p:txBody>
          <a:bodyPr>
            <a:noAutofit/>
          </a:bodyPr>
          <a:lstStyle/>
          <a:p>
            <a:r>
              <a:rPr lang="en-US" sz="2000" dirty="0"/>
              <a:t>Use ML services</a:t>
            </a:r>
          </a:p>
          <a:p>
            <a:pPr lvl="1"/>
            <a:r>
              <a:rPr lang="en-US" sz="1800" dirty="0"/>
              <a:t>Learn to create and validate high-quality models faster and deliver trusted AI with services that provide access to open source frameworks.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22334B-2A81-CFE8-4D4F-8A92B35413F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95369" y="4635367"/>
            <a:ext cx="5029528" cy="1440180"/>
          </a:xfrm>
        </p:spPr>
        <p:txBody>
          <a:bodyPr>
            <a:noAutofit/>
          </a:bodyPr>
          <a:lstStyle/>
          <a:p>
            <a:r>
              <a:rPr lang="en-US" sz="2000" dirty="0"/>
              <a:t>Discover secure, private, enterprise-ready AI</a:t>
            </a:r>
          </a:p>
          <a:p>
            <a:pPr lvl="1"/>
            <a:r>
              <a:rPr lang="en-US" sz="1800" dirty="0"/>
              <a:t>Designed for the enterprise, privacy and security are built into Oracle AI at every layer of the technology stack, from embedded AI in SaaS to AI services to AI infrastructure.</a:t>
            </a:r>
          </a:p>
          <a:p>
            <a:endParaRPr lang="en-US" sz="2000" dirty="0"/>
          </a:p>
        </p:txBody>
      </p:sp>
      <p:pic>
        <p:nvPicPr>
          <p:cNvPr id="22" name="Picture Placeholder 21" descr="A group of men wearing virtual reality goggles&#10;&#10;Description automatically generated with medium confidence">
            <a:extLst>
              <a:ext uri="{FF2B5EF4-FFF2-40B4-BE49-F238E27FC236}">
                <a16:creationId xmlns:a16="http://schemas.microsoft.com/office/drawing/2014/main" id="{2CA13D96-E643-61FA-0A99-7A0A509B17B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noFill/>
        </p:spPr>
      </p:pic>
      <p:pic>
        <p:nvPicPr>
          <p:cNvPr id="14" name="Picture Placeholder 13" descr="A person standing in front of a podium pointing at something&#10;&#10;Description automatically generated with low confidence">
            <a:extLst>
              <a:ext uri="{FF2B5EF4-FFF2-40B4-BE49-F238E27FC236}">
                <a16:creationId xmlns:a16="http://schemas.microsoft.com/office/drawing/2014/main" id="{A1B633E5-0B93-266D-3309-F3C7B99A649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noFill/>
        </p:spPr>
      </p:pic>
      <p:pic>
        <p:nvPicPr>
          <p:cNvPr id="20" name="Picture Placeholder 19" descr="A group of men sitting in a crowd&#10;&#10;Description automatically generated with low confidence">
            <a:extLst>
              <a:ext uri="{FF2B5EF4-FFF2-40B4-BE49-F238E27FC236}">
                <a16:creationId xmlns:a16="http://schemas.microsoft.com/office/drawing/2014/main" id="{6D2A3244-DD75-124F-07DF-B363EC534D0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noFill/>
        </p:spPr>
      </p:pic>
      <p:pic>
        <p:nvPicPr>
          <p:cNvPr id="30" name="Picture Placeholder 29" descr="A picture containing clothing, person, human face, public speaking&#10;&#10;Description automatically generated">
            <a:extLst>
              <a:ext uri="{FF2B5EF4-FFF2-40B4-BE49-F238E27FC236}">
                <a16:creationId xmlns:a16="http://schemas.microsoft.com/office/drawing/2014/main" id="{F44CF999-9FAD-2BFD-83A0-EAEA3171D596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noFill/>
        </p:spPr>
      </p:pic>
      <p:pic>
        <p:nvPicPr>
          <p:cNvPr id="26" name="Picture Placeholder 25" descr="A group of people work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D86781EC-3103-055F-23D1-C16851246ECD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noFill/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93DC334-2A40-7E17-7EB0-63E1C2ABE933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l" defTabSz="899567">
              <a:defRPr/>
            </a:pPr>
            <a:fld id="{CFF4B978-1D82-7745-80C5-DBABA6B131D3}" type="slidenum">
              <a:rPr lang="en-US" sz="800">
                <a:solidFill>
                  <a:srgbClr val="000000"/>
                </a:solidFill>
                <a:latin typeface="Oracle Sans Light"/>
              </a:rPr>
              <a:pPr algn="l" defTabSz="899567">
                <a:defRPr/>
              </a:pPr>
              <a:t>4</a:t>
            </a:fld>
            <a:endParaRPr lang="en-US" sz="800">
              <a:solidFill>
                <a:srgbClr val="000000"/>
              </a:solidFill>
              <a:latin typeface="Oracle Sans Light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550D0A3-EDC3-3BE4-3B8F-C611E2EEDFFE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 defTabSz="899567">
              <a:defRPr/>
            </a:pPr>
            <a:r>
              <a:rPr lang="en-US" sz="700" dirty="0">
                <a:solidFill>
                  <a:srgbClr val="000000"/>
                </a:solidFill>
                <a:latin typeface="Oracle Sans Light"/>
                <a:sym typeface="Symbol" pitchFamily="2" charset="2"/>
              </a:rPr>
              <a:t>Oracle CloudWorld        Copyright © 2023, Oracle and/or its affiliates</a:t>
            </a:r>
            <a:endParaRPr lang="en-CA" sz="700" dirty="0">
              <a:solidFill>
                <a:srgbClr val="000000"/>
              </a:solidFill>
              <a:latin typeface="Oracle Sans Light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287B70F-CA79-4246-0485-046266CF9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See what is next in AI</a:t>
            </a:r>
          </a:p>
        </p:txBody>
      </p:sp>
    </p:spTree>
    <p:extLst>
      <p:ext uri="{BB962C8B-B14F-4D97-AF65-F5344CB8AC3E}">
        <p14:creationId xmlns:p14="http://schemas.microsoft.com/office/powerpoint/2010/main" val="1955982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278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Oracle Sans</vt:lpstr>
      <vt:lpstr>Oracle Sans Light</vt:lpstr>
      <vt:lpstr>Oracle Sans Semi Bold</vt:lpstr>
      <vt:lpstr>Office Theme</vt:lpstr>
      <vt:lpstr>Las Vegas | 2023 oracle.com/cloudworld</vt:lpstr>
      <vt:lpstr>Prepare for success at CloudWorld</vt:lpstr>
      <vt:lpstr>AI at CloudWorld</vt:lpstr>
      <vt:lpstr>See what is next in AI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Kristen Barcheski</dc:creator>
  <cp:lastModifiedBy>Paul Leahy</cp:lastModifiedBy>
  <cp:revision>24</cp:revision>
  <dcterms:created xsi:type="dcterms:W3CDTF">2022-02-23T20:52:34Z</dcterms:created>
  <dcterms:modified xsi:type="dcterms:W3CDTF">2023-09-13T12:14:13Z</dcterms:modified>
</cp:coreProperties>
</file>